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1" r:id="rId3"/>
    <p:sldId id="278" r:id="rId4"/>
    <p:sldId id="256" r:id="rId5"/>
    <p:sldId id="279" r:id="rId6"/>
    <p:sldId id="280" r:id="rId7"/>
    <p:sldId id="273" r:id="rId8"/>
    <p:sldId id="281" r:id="rId9"/>
    <p:sldId id="282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5" r:id="rId19"/>
    <p:sldId id="283" r:id="rId20"/>
    <p:sldId id="28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431" autoAdjust="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0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1306-60E1-4582-891C-F455C99B4278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14025-CFA5-405C-9654-4890F10F61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14025-CFA5-405C-9654-4890F10F618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52513" y="684213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14025-CFA5-405C-9654-4890F10F618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0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hyperlink" Target="http://baike.so.com/doc/5418169-5656329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hyperlink" Target="&#12298;&#35748;&#35782;&#22768;&#29616;&#35937;&#12299;&#35838;&#20214;/31&#12298;&#20160;&#20040;&#26159;&#22768;&#38899;&#12299;&#35838;&#20214;%20.pp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6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hyperlink" Target="&#12298;&#31185;&#23398;&#25506;&#31350;&#65306;&#28014;&#21147;&#30340;&#22823;&#23567;&#12299;&#35838;&#20214;4.pp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9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PowerPoint_Presentation20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4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PowerPoint_Presentation5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PowerPoint_Presentation6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9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演示文稿" r:id="rId4" imgW="4570501" imgH="3427618" progId="PowerPoint.Show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1484784"/>
            <a:ext cx="6385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年暑期新教师培训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2852936"/>
            <a:ext cx="77048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平江教育欢迎您！</a:t>
            </a:r>
            <a:endParaRPr lang="en-US" altLang="zh-CN" sz="7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zh-CN" alt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18434" name="演示文稿" r:id="rId3" imgW="4570501" imgH="3427618" progId="PowerPoint.Show.12">
              <p:embed/>
            </p:oleObj>
          </a:graphicData>
        </a:graphic>
      </p:graphicFrame>
      <p:sp>
        <p:nvSpPr>
          <p:cNvPr id="5" name="矩形 4"/>
          <p:cNvSpPr/>
          <p:nvPr/>
        </p:nvSpPr>
        <p:spPr>
          <a:xfrm>
            <a:off x="1331640" y="476672"/>
            <a:ext cx="650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教学设计的几个环节</a:t>
            </a:r>
            <a:endParaRPr lang="zh-CN" alt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5816" y="1484784"/>
            <a:ext cx="2348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一、教材分析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2915816" y="2060848"/>
            <a:ext cx="2348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二、学情分析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15816" y="2708920"/>
            <a:ext cx="4676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三、教学目标  （三维目标）</a:t>
            </a:r>
          </a:p>
        </p:txBody>
      </p:sp>
      <p:sp>
        <p:nvSpPr>
          <p:cNvPr id="9" name="矩形 8"/>
          <p:cNvSpPr/>
          <p:nvPr/>
        </p:nvSpPr>
        <p:spPr>
          <a:xfrm>
            <a:off x="2915816" y="3337828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四、教学重点、难点</a:t>
            </a:r>
          </a:p>
        </p:txBody>
      </p:sp>
      <p:sp>
        <p:nvSpPr>
          <p:cNvPr id="10" name="矩形 9"/>
          <p:cNvSpPr/>
          <p:nvPr/>
        </p:nvSpPr>
        <p:spPr>
          <a:xfrm>
            <a:off x="2987824" y="4581128"/>
            <a:ext cx="2348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六、教学过程</a:t>
            </a:r>
          </a:p>
        </p:txBody>
      </p:sp>
      <p:sp>
        <p:nvSpPr>
          <p:cNvPr id="11" name="矩形 10"/>
          <p:cNvSpPr/>
          <p:nvPr/>
        </p:nvSpPr>
        <p:spPr>
          <a:xfrm>
            <a:off x="2915816" y="3985900"/>
            <a:ext cx="2348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五、教学用具</a:t>
            </a:r>
          </a:p>
        </p:txBody>
      </p:sp>
      <p:sp>
        <p:nvSpPr>
          <p:cNvPr id="12" name="矩形 11"/>
          <p:cNvSpPr/>
          <p:nvPr/>
        </p:nvSpPr>
        <p:spPr>
          <a:xfrm>
            <a:off x="2943359" y="5210036"/>
            <a:ext cx="2348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七、教学设计</a:t>
            </a:r>
          </a:p>
        </p:txBody>
      </p:sp>
      <p:sp>
        <p:nvSpPr>
          <p:cNvPr id="13" name="矩形 12"/>
          <p:cNvSpPr/>
          <p:nvPr/>
        </p:nvSpPr>
        <p:spPr>
          <a:xfrm>
            <a:off x="2943360" y="5877272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八、教学反思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19458" name="演示文稿" r:id="rId3" imgW="4570501" imgH="3427618" progId="PowerPoint.Show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59632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35696" y="476672"/>
            <a:ext cx="597666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隶书" pitchFamily="49" charset="-122"/>
              </a:rPr>
              <a:t>三  维  目  标</a:t>
            </a:r>
            <a:endParaRPr lang="zh-CN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隶书" pitchFamily="49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1412776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zh-CN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一维目标</a:t>
            </a:r>
            <a:endParaRPr kumimoji="0" lang="zh-CN" sz="2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           </a:t>
            </a:r>
            <a:r>
              <a:rPr kumimoji="0" lang="zh-CN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知识与技能目标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: 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主要包括人类生存所不可或缺的核心知识和学科基本知识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;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基本能力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--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获取、收集、处理、运用信息的能力、创新精神和实践能力、终身学习的愿望和能力。</a:t>
            </a:r>
            <a:endParaRPr kumimoji="0" lang="zh-CN" altLang="en-US" sz="28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077072"/>
            <a:ext cx="77732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物理学中的知识与技能目标：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         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掌握基本概念基础知识、基本技能，并能将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所学的物理知识解释生活中的物理现象和生活中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的实际问题</a:t>
            </a: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992"/>
        </p:xfrm>
        <a:graphic>
          <a:graphicData uri="http://schemas.openxmlformats.org/presentationml/2006/ole">
            <p:oleObj spid="_x0000_s20482" name="演示文稿" r:id="rId3" imgW="4570501" imgH="3427618" progId="PowerPoint.Show.12">
              <p:embed/>
            </p:oleObj>
          </a:graphicData>
        </a:graphic>
      </p:graphicFrame>
      <p:sp>
        <p:nvSpPr>
          <p:cNvPr id="5" name="矩形 4"/>
          <p:cNvSpPr/>
          <p:nvPr/>
        </p:nvSpPr>
        <p:spPr>
          <a:xfrm>
            <a:off x="2309119" y="404664"/>
            <a:ext cx="452559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隶书" pitchFamily="49" charset="-122"/>
              </a:rPr>
              <a:t>三  维  目  标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隶书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1412776"/>
            <a:ext cx="8712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/>
              </a:rPr>
              <a:t>折叠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二维目标</a:t>
            </a:r>
            <a:endParaRPr kumimoji="0" lang="zh-CN" altLang="en-US" sz="2400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           过程与方法 目标</a:t>
            </a:r>
            <a:r>
              <a:rPr kumimoji="0" lang="en-US" altLang="zh-CN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: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主要包括人类生存所不可或缺的过程与方法。过程</a:t>
            </a:r>
            <a:r>
              <a:rPr kumimoji="0" lang="en-US" altLang="zh-CN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--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指应答性学习环境和交往、体验。方法</a:t>
            </a:r>
            <a:r>
              <a:rPr kumimoji="0" lang="en-US" altLang="zh-CN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--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包括基本的学习方式</a:t>
            </a:r>
            <a:r>
              <a:rPr kumimoji="0" lang="en-US" altLang="zh-CN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自主学习、合作学习、探究学习</a:t>
            </a:r>
            <a:r>
              <a:rPr kumimoji="0" lang="en-US" altLang="zh-CN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)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和具体的学习方式</a:t>
            </a:r>
            <a:r>
              <a:rPr kumimoji="0" lang="en-US" altLang="zh-CN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发现式学习、小组式学习、交往式学习</a:t>
            </a:r>
            <a:r>
              <a:rPr kumimoji="0" lang="en-US" altLang="zh-CN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……)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。</a:t>
            </a:r>
            <a:endParaRPr kumimoji="0" lang="zh-CN" altLang="en-US" sz="2400" b="1" u="none" strike="noStrike" cap="none" normalizeH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365104"/>
            <a:ext cx="8228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物理学中过程与方法是指在课堂教学中对学生进行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观察能力、科学探究能力、信息收集能力、信息处理能力、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信息交流能力、分析概括能力、自学能力的培养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21506" name="演示文稿" r:id="rId3" imgW="4570501" imgH="3427618" progId="PowerPoint.Show.12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09120" y="332656"/>
            <a:ext cx="4525598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隶书" pitchFamily="49" charset="-122"/>
              </a:rPr>
              <a:t>三  维  目  标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隶书" pitchFamily="49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837" y="1268760"/>
            <a:ext cx="88841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三维目标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情感态度与价值观 目标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情感不仅指学习兴趣、学习责任，更重要的是乐观的生活态度、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求实的科学态度、宽容的人生态度。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价值观不仅强调个人的价值，更强调个人价值和社会价值的统一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不仅强调科学的价值，更强调科学的价值和人文价值的统一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不仅强调人类价值，更强调人类价值和自然价值的统一，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从而使学生内心确立起对真善美的价值追求以及人与自然和谐和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可持续发展的理念。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103" y="4642009"/>
            <a:ext cx="88488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情感态度与价值观是物理课程目标中的上位目标，它主要是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对学生进行学习兴趣、科学的求知欲、乐于探究和乐于参加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实践活动、战胜困难的信心和决心、实事求是的科学态度、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合作与交流的愿望与精神、可持续发展的意识、振兴中华的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使命感和责任感的培养。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22530" name="演示文稿" r:id="rId3" imgW="4570501" imgH="3427618" progId="PowerPoint.Show.12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3648" y="2204864"/>
            <a:ext cx="65806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教科版教案八年级上册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——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质量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992"/>
        </p:xfrm>
        <a:graphic>
          <a:graphicData uri="http://schemas.openxmlformats.org/presentationml/2006/ole">
            <p:oleObj spid="_x0000_s26626" name="演示文稿" r:id="rId3" imgW="4570501" imgH="3427618" progId="PowerPoint.Show.12">
              <p:embed/>
            </p:oleObj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35696" y="1628800"/>
            <a:ext cx="5280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认识声现象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教学设计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3356992"/>
            <a:ext cx="5280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《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认识声现象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》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教学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课件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27650" name="演示文稿" r:id="rId3" imgW="4570501" imgH="3427618" progId="PowerPoint.Show.12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1772816"/>
            <a:ext cx="7596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科学探究：浮力的大小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教学设计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99591" y="3573016"/>
            <a:ext cx="7596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科学探究：浮力的大小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》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教学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  <a:hlinkClick r:id="rId4" action="ppaction://hlinkpres?slideindex=1&amp;slidetitle="/>
              </a:rPr>
              <a:t>课件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28674" name="演示文稿" r:id="rId3" imgW="4570501" imgH="3427618" progId="PowerPoint.Show.12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50478" y="1772816"/>
            <a:ext cx="6207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运动的描述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教学设计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赏析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992"/>
        </p:xfrm>
        <a:graphic>
          <a:graphicData uri="http://schemas.openxmlformats.org/presentationml/2006/ole">
            <p:oleObj spid="_x0000_s35842" name="演示文稿" r:id="rId3" imgW="4142208" imgH="3107428" progId="PowerPoint.Show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2348880"/>
            <a:ext cx="3892412" cy="1485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没有比脚更长的路，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没有比人更高的山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3203848" y="4653136"/>
            <a:ext cx="2900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谢  谢  ！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90" y="1124744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祝各位学员在新的工作岗位上：心想事成，开心快乐！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5805264"/>
            <a:ext cx="2047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44034" name="演示文稿" r:id="rId3" imgW="4570501" imgH="342761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演示文稿" r:id="rId3" imgW="4570501" imgH="3427618" progId="PowerPoint.Show.12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971600" y="1196753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  <a:r>
              <a:rPr lang="zh-CN" alt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第一天上午：</a:t>
            </a:r>
            <a:endParaRPr lang="en-US" altLang="zh-CN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、新教师自我介绍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、怎样做一个合格的物理教师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物理课如何实现三维目标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、以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质量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为例，了解备课的基本环节及基本要求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</a:t>
            </a:r>
            <a:r>
              <a:rPr lang="zh-CN" alt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第一天下午</a:t>
            </a:r>
            <a:endParaRPr lang="en-US" altLang="zh-CN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、解读课标，以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认识声现象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为例，分析教案，学习课件，  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使学员明白：备是为了更好的教。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、学习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科学探究：浮力的大小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，结合课标，写出本节课的 教案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、分析本节课教案的优、缺点。（互动）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、观看、分析本节课的实例课件。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</a:t>
            </a:r>
            <a:r>
              <a:rPr lang="zh-CN" alt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第一天晚上</a:t>
            </a:r>
            <a:endParaRPr lang="en-US" altLang="zh-CN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结合教材与课标，独立完成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运动的描述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的教学教案。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</a:t>
            </a:r>
            <a:r>
              <a:rPr lang="zh-CN" alt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第二天上午</a:t>
            </a:r>
            <a:endParaRPr lang="en-US" altLang="zh-CN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、学员对自己的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运动的描述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教案进行说课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、学习交流学员的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运动的描述</a:t>
            </a:r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的教学教案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、评选优秀的教案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、学员的培训心德体会</a:t>
            </a:r>
            <a:endParaRPr lang="en-US" altLang="zh-CN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43808" y="260648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</a:rPr>
              <a:t>培训安排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45058" name="演示文稿" r:id="rId4" imgW="4570501" imgH="342761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38914" name="演示文稿" r:id="rId3" imgW="4570501" imgH="3427618" progId="PowerPoint.Show.12">
              <p:embed/>
            </p:oleObj>
          </a:graphicData>
        </a:graphic>
      </p:graphicFrame>
      <p:sp>
        <p:nvSpPr>
          <p:cNvPr id="5" name="矩形 4"/>
          <p:cNvSpPr/>
          <p:nvPr/>
        </p:nvSpPr>
        <p:spPr>
          <a:xfrm>
            <a:off x="1259632" y="1484784"/>
            <a:ext cx="6641563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新 教 师 自 我 介 绍</a:t>
            </a:r>
            <a:endParaRPr lang="zh-CN" alt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9712" y="3284984"/>
            <a:ext cx="5280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我成长，我快乐</a:t>
            </a:r>
            <a:r>
              <a:rPr lang="en-US" altLang="zh-CN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CN" altLang="en-US" sz="5400" b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6632 0.30579 C -0.43178 0.21158 -0.39705 0.11736 -0.33681 0.05278 C -0.27657 -0.0118 -0.16684 -0.10926 -0.10469 -0.08241 C -0.04254 -0.05555 -0.01476 0.14977 0.03628 0.21343 C 0.08732 0.27709 0.14062 0.32454 0.20173 0.29884 C 0.26284 0.27315 0.36753 0.10162 0.40295 0.05949 C 0.43836 0.01736 0.41319 0.04838 0.41441 0.04584 " pathEditMode="relative" ptsTypes="aaaaaaA">
                                      <p:cBhvr>
                                        <p:cTn id="6" dur="5000" spd="-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演示文稿" r:id="rId3" imgW="4570501" imgH="3427618" progId="PowerPoint.Show.12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1681476" y="908720"/>
            <a:ext cx="5843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做一个合格的物理教师</a:t>
            </a:r>
            <a:endParaRPr lang="zh-CN" alt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71800" y="1772816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学生眼中的好老师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672" y="2492896"/>
            <a:ext cx="5977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（</a:t>
            </a: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1</a:t>
            </a:r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）、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善待学生</a:t>
            </a:r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，平易近人</a:t>
            </a:r>
            <a:endParaRPr lang="zh-CN" alt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941168"/>
            <a:ext cx="5977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schemeClr val="tx2"/>
                </a:solidFill>
              </a:rPr>
              <a:t>（</a:t>
            </a: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）、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教学独特，形成风格</a:t>
            </a:r>
            <a:endParaRPr lang="zh-CN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4077072"/>
            <a:ext cx="5977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）、学识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丰富</a:t>
            </a:r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说教精彩</a:t>
            </a:r>
          </a:p>
        </p:txBody>
      </p:sp>
      <p:sp>
        <p:nvSpPr>
          <p:cNvPr id="11" name="矩形 10"/>
          <p:cNvSpPr/>
          <p:nvPr/>
        </p:nvSpPr>
        <p:spPr>
          <a:xfrm>
            <a:off x="1619672" y="3284984"/>
            <a:ext cx="5977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（</a:t>
            </a: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2</a:t>
            </a:r>
            <a:r>
              <a:rPr lang="zh-CN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）、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幽默风趣，形象整洁</a:t>
            </a:r>
            <a:endParaRPr lang="zh-CN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动作按钮: 前进或下一项 11">
            <a:hlinkClick r:id="rId6" action="ppaction://hlinksldjump" highlightClick="1"/>
          </p:cNvPr>
          <p:cNvSpPr/>
          <p:nvPr/>
        </p:nvSpPr>
        <p:spPr>
          <a:xfrm>
            <a:off x="8100392" y="6453336"/>
            <a:ext cx="64807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39938" name="演示文稿" r:id="rId4" imgW="4149766" imgH="3112116" progId="PowerPoint.Show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9552" y="3501008"/>
            <a:ext cx="83529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学校里的学习，不是毫无热情地</a:t>
            </a:r>
            <a:endParaRPr lang="en-US" altLang="zh-C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把知识从一个头脑装进另一个头脑里，而时师生间每时每刻都在进行心灵接触。</a:t>
            </a:r>
            <a:endParaRPr lang="en-US" altLang="zh-C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——</a:t>
            </a:r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苏霍姆林斯基</a:t>
            </a:r>
          </a:p>
        </p:txBody>
      </p:sp>
      <p:sp>
        <p:nvSpPr>
          <p:cNvPr id="8" name="矩形 7"/>
          <p:cNvSpPr/>
          <p:nvPr/>
        </p:nvSpPr>
        <p:spPr>
          <a:xfrm>
            <a:off x="3190539" y="548680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名人名言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988840"/>
            <a:ext cx="4966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亲其师，才能信其道！</a:t>
            </a:r>
            <a:endParaRPr lang="en-US" altLang="zh-C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——</a:t>
            </a:r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孔子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-108520" y="-992"/>
          <a:ext cx="9144000" cy="6858992"/>
        </p:xfrm>
        <a:graphic>
          <a:graphicData uri="http://schemas.openxmlformats.org/presentationml/2006/ole">
            <p:oleObj spid="_x0000_s40962" name="演示文稿" r:id="rId4" imgW="4570501" imgH="3427618" progId="PowerPoint.Show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213" y="1772816"/>
            <a:ext cx="8683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教育家最主要的，也是第一位的助手，就是幽默。</a:t>
            </a:r>
            <a:endParaRPr lang="en-US" altLang="zh-CN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——</a:t>
            </a:r>
            <a:r>
              <a:rPr lang="zh-CN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前苏联教育家：思维特洛夫</a:t>
            </a:r>
            <a:endParaRPr lang="zh-CN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429001"/>
            <a:ext cx="8299067" cy="289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运用幽默进行教学，不仅有益于增加自己的教学艺术、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情趣和魅力，而且对于增进师生感情，活跃课堂气氛，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激发学生的学习兴趣，调动学生的积极性和主动性，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深化教学内容，优化教学环节，显著提高教学效果具有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重大的作用。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620688"/>
            <a:ext cx="4015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幽 默 教 学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29698" name="演示文稿" r:id="rId3" imgW="4570501" imgH="3427618" progId="PowerPoint.Show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620688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物理教师应具备的能力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600" y="1556792"/>
            <a:ext cx="66656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Calibri" pitchFamily="34" charset="0"/>
              </a:rPr>
              <a:t>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、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具备较高的课堂教学的组织能力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3568" y="3060249"/>
            <a:ext cx="5267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 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、熟练运用计算机的能力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2288" y="2340169"/>
            <a:ext cx="4855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 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、设计优秀教案的能力</a:t>
            </a:r>
          </a:p>
        </p:txBody>
      </p:sp>
      <p:sp>
        <p:nvSpPr>
          <p:cNvPr id="11" name="矩形 10"/>
          <p:cNvSpPr/>
          <p:nvPr/>
        </p:nvSpPr>
        <p:spPr>
          <a:xfrm>
            <a:off x="683568" y="3789040"/>
            <a:ext cx="567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 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、要有一定的教学科研能力</a:t>
            </a:r>
          </a:p>
        </p:txBody>
      </p:sp>
      <p:sp>
        <p:nvSpPr>
          <p:cNvPr id="13" name="矩形 12"/>
          <p:cNvSpPr/>
          <p:nvPr/>
        </p:nvSpPr>
        <p:spPr>
          <a:xfrm>
            <a:off x="683568" y="4500409"/>
            <a:ext cx="4049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 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5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、较强的实验能力</a:t>
            </a:r>
          </a:p>
        </p:txBody>
      </p:sp>
      <p:sp>
        <p:nvSpPr>
          <p:cNvPr id="15" name="矩形 14"/>
          <p:cNvSpPr/>
          <p:nvPr/>
        </p:nvSpPr>
        <p:spPr>
          <a:xfrm>
            <a:off x="683568" y="5229200"/>
            <a:ext cx="7345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 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6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、不断学习，乐于接受新事物的能力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8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992"/>
        </p:xfrm>
        <a:graphic>
          <a:graphicData uri="http://schemas.openxmlformats.org/presentationml/2006/ole">
            <p:oleObj spid="_x0000_s41986" name="演示文稿" r:id="rId3" imgW="4570501" imgH="3427618" progId="PowerPoint.Show.12">
              <p:embed/>
            </p:oleObj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718195"/>
            <a:ext cx="9396536" cy="55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6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熟练运用计算机的能力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 </a:t>
            </a: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        教师通过使用计算机运载知识传递教学信息，不仅丰富了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教学手段，而且提高了教学效果，因此教师要熟练掌握多媒体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应用技术。应该会简单的动画制作，图片制作及多媒体课件制作。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物理动画可增强演示试验效果，将抽象问题直观化，图片能将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微观事物宏观化，还可强化要点，指示思路，可使学生获得更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直观而深刻的感受。多媒体课件可使课堂内容更充实，更具有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时效性，还可执行更多的知识链接，使学生掌握知识更丰富，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更系统。当然运用时选择恰当时机，不要哗众取宠，喧宾夺主。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它们只是教学的辅助手段，要根据教学内容的实际情况，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宋体" pitchFamily="2" charset="-122"/>
              </a:rPr>
              <a:t>运用好多媒体教学手段。</a:t>
            </a:r>
            <a:endParaRPr kumimoji="0" lang="zh-CN" altLang="en-US" sz="2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43010" name="演示文稿" r:id="rId3" imgW="4570501" imgH="3427618" progId="PowerPoint.Show.12">
              <p:embed/>
            </p:oleObj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9552" y="1988840"/>
            <a:ext cx="8228535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     </a:t>
            </a:r>
            <a:r>
              <a:rPr kumimoji="0" lang="zh-CN" sz="24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教学是一个开放的、民主的、科学的探索过程，因此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教师不可能按照传统的教学模式教学。为达到新课标的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三维目标，发现并解决教学中出现的新现象和新问题，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教师应具备一定的教学科研能力。而且，从先进的教育理念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到课堂的实践需要一个很长的过程，是一个不断研究、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不断尝试、不断反思和不断实践的过程，所以教师应由</a:t>
            </a:r>
            <a:endParaRPr kumimoji="0" lang="en-US" altLang="zh-CN" sz="2400" b="1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传授者转化为研究者，做一名学者型教师。</a:t>
            </a:r>
            <a:endParaRPr kumimoji="0" lang="zh-CN" sz="2400" b="1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196752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在反思中成长，做一名新型的教师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1643</Words>
  <Application>Microsoft Office PowerPoint</Application>
  <PresentationFormat>全屏显示(4:3)</PresentationFormat>
  <Paragraphs>123</Paragraphs>
  <Slides>20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</vt:lpstr>
      <vt:lpstr>演示文稿</vt:lpstr>
      <vt:lpstr>Microsoft PowerPoint Presentation</vt:lpstr>
      <vt:lpstr>幻灯片 1</vt:lpstr>
      <vt:lpstr>幻灯片 2</vt:lpstr>
      <vt:lpstr>幻灯片 3</vt:lpstr>
      <vt:lpstr>幻灯片 4</vt:lpstr>
      <vt:lpstr> </vt:lpstr>
      <vt:lpstr>幻灯片 6</vt:lpstr>
      <vt:lpstr>幻灯片 7</vt:lpstr>
      <vt:lpstr>具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xb21cn</cp:lastModifiedBy>
  <cp:revision>104</cp:revision>
  <dcterms:modified xsi:type="dcterms:W3CDTF">2018-08-26T08:50:42Z</dcterms:modified>
</cp:coreProperties>
</file>