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60" r:id="rId5"/>
    <p:sldId id="266" r:id="rId6"/>
    <p:sldId id="259" r:id="rId7"/>
    <p:sldId id="267" r:id="rId9"/>
    <p:sldId id="269" r:id="rId10"/>
    <p:sldId id="271" r:id="rId11"/>
    <p:sldId id="272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AA1"/>
    <a:srgbClr val="F0B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pjedu.com.cn/Category_360/Index.aspx" TargetMode="External"/><Relationship Id="rId1" Type="http://schemas.openxmlformats.org/officeDocument/2006/relationships/hyperlink" Target="https://www.meipian.cn/1aa68bmk?utm_source=singlemessage&amp;from=singlemessage&amp;v=4.4.0&amp;user_id=37912727&amp;uuid=4a50e5ea00ed829ec1594d86e7ba7a92&amp;utm_medium=meipian_andro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wjx.cn/report/23230044.aspx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hyperlink" Target="https://moment.rednet.cn/rednetcms/news/20180929/1432898.html" TargetMode="External"/><Relationship Id="rId2" Type="http://schemas.openxmlformats.org/officeDocument/2006/relationships/hyperlink" Target="https://www.meipian.cn/1mruomo2?share_depth=1&amp;user_id=ohbsluCv19qzbZCJVpruC-54q0r8&amp;share_user_mpuuid=bf3e8bb39f23a3695ac578e578a46849&amp;first_share_uid=39661907&amp;from=groupmessage" TargetMode="External"/><Relationship Id="rId1" Type="http://schemas.openxmlformats.org/officeDocument/2006/relationships/hyperlink" Target="&#29289;&#29702;&#35838;&#22530;&#25945;&#19982;&#23398;&#35843;&#26597;&#32467;&#26524;&#30340;&#24605;&#32771;.docx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meipian.cn/1s4r7g7z?share_from=self&amp;v=4.7.2&amp;share_user_mpuuid=bf3e8bb39f23a3695ac578e578a46849&amp;utm_source=singlemessage&amp;from=singlemessage&amp;user_id=39661907&amp;uuid=974a5f9be50d2e9e580b41fb77fe72c7&amp;utm_medium=meipian_android" TargetMode="External"/><Relationship Id="rId3" Type="http://schemas.openxmlformats.org/officeDocument/2006/relationships/hyperlink" Target="2018&#24180;11&#26376;13&#26085;&#21551;&#26126;&#20013;&#23398;&#19982;&#38271;&#27801;&#24066;&#21338;&#25165;&#23454;&#39564;&#20013;&#23398;&#20998;&#21035;&#36827;&#34892;&#20102;&#20004;&#27425;&#26657;&#38469;&#20132;&#27969;&#65292;11&#26376;13&#26085;&#20004;&#26657;&#20030;&#34892;&#20102;&#21516;&#35838;&#24322;&#26500;&#30340;&#27963;&#21160;&#12290;&#21338;&#25165;&#21551;&#26126;&#25658;&#25163;&#21516;&#35838;&#24322;&#26500;%20&#20004;&#26657;&#23548;&#24072;&#30021;&#35848;&#25945;&#23398;&#25945;&#30740;&#32593;&#22336;&#65306;https://www.meipian.cn/1qj8o278?share_from=self&amp;v=4.7.1&amp;share_user_mpuuid=bf3e8bb39f23a3695ac578e578a46849&amp;utm_source=singlemessage&amp;from=groupmessage&amp;user_id=39661907&amp;uuid=" TargetMode="External"/><Relationship Id="rId2" Type="http://schemas.openxmlformats.org/officeDocument/2006/relationships/hyperlink" Target="&#21516;&#35838;&#24322;&#26500;&#27963;&#21160;&#24515;&#24471;.docx" TargetMode="External"/><Relationship Id="rId1" Type="http://schemas.openxmlformats.org/officeDocument/2006/relationships/hyperlink" Target="https://www.meipian.cn/1qj8o278?share_from=self&amp;v=4.7.1&amp;share_user_mpuuid=bf3e8bb39f23a3695ac578e578a46849&amp;utm_source=singlemessage&amp;from=groupmessage&amp;user_id=39661907&amp;uuid=974a5f9be50d2e9e580b41fb77fe72c7&amp;utm_medium=meipian_android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7.xml"/><Relationship Id="rId3" Type="http://schemas.openxmlformats.org/officeDocument/2006/relationships/hyperlink" Target="http://research.bakclass.com/match/matchLessonPlanList?match_id=12&amp;team_info_id=14474" TargetMode="External"/><Relationship Id="rId2" Type="http://schemas.openxmlformats.org/officeDocument/2006/relationships/image" Target="../media/image3.jpeg"/><Relationship Id="rId1" Type="http://schemas.openxmlformats.org/officeDocument/2006/relationships/hyperlink" Target="&#21021;&#20013;&#29289;&#29702;&#22521;&#35757;&#24515;&#24471;.pdf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我的文档\桌面\陈晖文档\照片\千里始足下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79225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87072" cy="135557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物理名师工作室工作汇报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763688" y="5229200"/>
            <a:ext cx="5622448" cy="140812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汇报人：陈晖</a:t>
            </a:r>
            <a:endParaRPr lang="en-US" altLang="zh-C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2018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月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D:\我的文档\桌面\陈晖文档\照片\千里始足下.png"/>
          <p:cNvPicPr>
            <a:picLocks noGrp="1"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855" y="1673225"/>
            <a:ext cx="8373110" cy="490791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313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四、光荣与梦想</a:t>
            </a:r>
            <a:endParaRPr lang="zh-CN" altLang="en-US" sz="4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5735"/>
            <a:ext cx="8302625" cy="4559935"/>
          </a:xfrm>
        </p:spPr>
        <p:txBody>
          <a:bodyPr/>
          <a:p>
            <a:pPr marL="0" indent="0">
              <a:buNone/>
            </a:pPr>
            <a:r>
              <a:rPr lang="en-US" altLang="zh-CN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千里之行始于足下，我相信，在学区的引领下，在各工作室的关心、支持和鼓励下，我们工作室将和其他工作室一样向着更快、向着更高、向着更强进发、进发</a:t>
            </a:r>
            <a:r>
              <a:rPr lang="zh-CN" altLang="en-US" sz="2800">
                <a:solidFill>
                  <a:srgbClr val="FFFF00"/>
                </a:solidFill>
              </a:rPr>
              <a:t>！</a:t>
            </a:r>
            <a:endParaRPr lang="zh-CN" altLang="en-US" sz="280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9055" y="282956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 b="1">
                <a:solidFill>
                  <a:srgbClr val="FF0000"/>
                </a:solidFill>
                <a:effectLst/>
              </a:rPr>
              <a:t>谢谢大家！</a:t>
            </a:r>
            <a:endParaRPr lang="zh-CN" altLang="en-US" sz="7200" b="1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3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effectLst/>
                <a:latin typeface="Myanmar Text" panose="020B0502040204020203" charset="0"/>
                <a:ea typeface="Yu Gothic UI Semibold" panose="020B0700000000000000" charset="-128"/>
              </a:rPr>
              <a:t>一、春天的芭蕾</a:t>
            </a:r>
            <a:endParaRPr lang="zh-CN" altLang="en-US" sz="4000" dirty="0">
              <a:solidFill>
                <a:schemeClr val="accent4"/>
              </a:solidFill>
              <a:effectLst/>
              <a:latin typeface="Myanmar Text" panose="020B0502040204020203" charset="0"/>
              <a:ea typeface="Yu Gothic UI Semibold" panose="020B0700000000000000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415" y="1293495"/>
            <a:ext cx="8310880" cy="540067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、定目标、明方向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</a:t>
            </a:r>
            <a:r>
              <a:rPr lang="en-US" altLang="zh-CN" sz="2400" dirty="0" smtClean="0">
                <a:latin typeface="+mn-ea"/>
              </a:rPr>
              <a:t> 2018</a:t>
            </a:r>
            <a:r>
              <a:rPr lang="zh-CN" altLang="zh-CN" sz="2400" dirty="0" smtClean="0">
                <a:latin typeface="+mn-ea"/>
              </a:rPr>
              <a:t>年</a:t>
            </a:r>
            <a:r>
              <a:rPr lang="en-US" altLang="zh-CN" sz="2400" dirty="0" smtClean="0">
                <a:latin typeface="+mn-ea"/>
              </a:rPr>
              <a:t>5</a:t>
            </a:r>
            <a:r>
              <a:rPr lang="zh-CN" altLang="zh-CN" sz="2400" dirty="0" smtClean="0">
                <a:latin typeface="+mn-ea"/>
              </a:rPr>
              <a:t>月</a:t>
            </a:r>
            <a:r>
              <a:rPr lang="en-US" altLang="zh-CN" sz="2400" dirty="0" smtClean="0">
                <a:latin typeface="+mn-ea"/>
              </a:rPr>
              <a:t>4</a:t>
            </a:r>
            <a:r>
              <a:rPr lang="zh-CN" altLang="zh-CN" sz="2400" dirty="0" smtClean="0">
                <a:latin typeface="+mn-ea"/>
              </a:rPr>
              <a:t>日</a:t>
            </a:r>
            <a:r>
              <a:rPr lang="zh-CN" altLang="en-US" sz="2400" dirty="0" smtClean="0">
                <a:latin typeface="+mn-ea"/>
              </a:rPr>
              <a:t>成功</a:t>
            </a:r>
            <a:r>
              <a:rPr lang="zh-CN" altLang="zh-CN" sz="2400" dirty="0" smtClean="0">
                <a:latin typeface="+mn-ea"/>
              </a:rPr>
              <a:t>召开第一次</a:t>
            </a:r>
            <a:r>
              <a:rPr lang="zh-CN" altLang="en-US" sz="2400" dirty="0" smtClean="0">
                <a:latin typeface="+mn-ea"/>
              </a:rPr>
              <a:t>工作</a:t>
            </a:r>
            <a:r>
              <a:rPr lang="zh-CN" altLang="zh-CN" sz="2400" dirty="0" smtClean="0">
                <a:latin typeface="+mn-ea"/>
              </a:rPr>
              <a:t>会议：</a:t>
            </a:r>
            <a:endParaRPr lang="zh-CN" altLang="zh-CN" sz="24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2400" dirty="0" smtClean="0">
                <a:latin typeface="+mn-ea"/>
              </a:rPr>
              <a:t>确定研修主题：</a:t>
            </a:r>
            <a:r>
              <a:rPr lang="en-US" altLang="zh-CN" sz="2400" dirty="0" smtClean="0">
                <a:latin typeface="+mn-ea"/>
              </a:rPr>
              <a:t>“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优化物理教学资源，提高学生核心素养</a:t>
            </a:r>
            <a:r>
              <a:rPr lang="zh-CN" altLang="zh-CN" sz="2400" dirty="0" smtClean="0">
                <a:latin typeface="+mn-ea"/>
              </a:rPr>
              <a:t>”</a:t>
            </a:r>
            <a:r>
              <a:rPr lang="zh-CN" altLang="en-US" sz="2400" dirty="0" smtClean="0">
                <a:latin typeface="+mn-ea"/>
              </a:rPr>
              <a:t>；</a:t>
            </a:r>
            <a:endParaRPr lang="zh-CN" altLang="en-US" sz="24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+mn-ea"/>
              </a:rPr>
              <a:t>明确工作室宗旨：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共存、共创、共享、共嬴 ；</a:t>
            </a:r>
            <a:endPara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zh-CN" sz="2400" dirty="0" smtClean="0">
                <a:latin typeface="+mn-ea"/>
              </a:rPr>
              <a:t>制订名师工作室计划</a:t>
            </a:r>
            <a:r>
              <a:rPr lang="zh-CN" altLang="en-US" sz="2400" dirty="0" smtClean="0">
                <a:latin typeface="+mn-ea"/>
              </a:rPr>
              <a:t>；</a:t>
            </a:r>
            <a:r>
              <a:rPr lang="zh-CN" altLang="zh-CN" sz="2400" dirty="0" smtClean="0">
                <a:latin typeface="+mn-ea"/>
              </a:rPr>
              <a:t>部署工作任务</a:t>
            </a:r>
            <a:r>
              <a:rPr lang="zh-CN" altLang="en-US" sz="2400" dirty="0" smtClean="0">
                <a:latin typeface="+mn-ea"/>
              </a:rPr>
              <a:t>；</a:t>
            </a:r>
            <a:r>
              <a:rPr lang="zh-CN" altLang="zh-CN" sz="2400" dirty="0" smtClean="0">
                <a:latin typeface="+mn-ea"/>
              </a:rPr>
              <a:t>人员分工的具体安排。</a:t>
            </a:r>
            <a:endParaRPr lang="zh-CN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u="sng" dirty="0" smtClean="0">
                <a:hlinkClick r:id="rId1"/>
              </a:rPr>
              <a:t>https://www.meipian.cn/1aa68bmk?utm_source=singlemessage&amp;from=singlemessage&amp;v=4.4.0&amp;user_id=37912727&amp;uuid=4a50e5ea00ed829ec1594d86e7ba7a92&amp;utm_medium=meipian_android</a:t>
            </a:r>
            <a:endParaRPr lang="en-US" altLang="zh-CN" u="sng" dirty="0" smtClean="0">
              <a:hlinkClick r:id="rId1"/>
            </a:endParaRP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2、搭平台、促教研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zh-CN" dirty="0" smtClean="0">
                <a:sym typeface="+mn-ea"/>
              </a:rPr>
              <a:t>      建立工作室</a:t>
            </a:r>
            <a:r>
              <a:rPr lang="en-US" altLang="zh-CN" dirty="0" smtClean="0">
                <a:sym typeface="+mn-ea"/>
              </a:rPr>
              <a:t>QQ</a:t>
            </a:r>
            <a:r>
              <a:rPr lang="zh-CN" altLang="zh-CN" dirty="0" smtClean="0">
                <a:sym typeface="+mn-ea"/>
              </a:rPr>
              <a:t>群</a:t>
            </a:r>
            <a:r>
              <a:rPr lang="en-US" altLang="zh-CN" dirty="0" smtClean="0">
                <a:sym typeface="+mn-ea"/>
              </a:rPr>
              <a:t>,</a:t>
            </a:r>
            <a:r>
              <a:rPr lang="zh-CN" altLang="zh-CN" dirty="0" smtClean="0">
                <a:sym typeface="+mn-ea"/>
              </a:rPr>
              <a:t>创建物理名师工作室的网页。目的：</a:t>
            </a:r>
            <a:r>
              <a:rPr lang="en-US" altLang="zh-CN" dirty="0" smtClean="0">
                <a:sym typeface="+mn-ea"/>
              </a:rPr>
              <a:t>  </a:t>
            </a:r>
            <a:endParaRPr lang="en-US" altLang="zh-CN" dirty="0" smtClean="0"/>
          </a:p>
          <a:p>
            <a:pPr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资源共享、学习交流、搭建桥梁、师生互动。</a:t>
            </a:r>
            <a:endParaRPr lang="zh-CN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u="sng" dirty="0" smtClean="0">
                <a:sym typeface="+mn-ea"/>
                <a:hlinkClick r:id="rId2"/>
              </a:rPr>
              <a:t>http://www.pjedu.com.cn/Category_360/Index.aspx</a:t>
            </a:r>
            <a:endParaRPr lang="zh-CN" altLang="zh-CN" b="1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510" y="94122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Myanmar Text" panose="020B0502040204020203" charset="0"/>
                <a:ea typeface="Yu Gothic UI Semibold" panose="020B0700000000000000" charset="-128"/>
              </a:rPr>
              <a:t>二、阳光路上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、</a:t>
            </a:r>
            <a:r>
              <a:rPr lang="zh-C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ea"/>
              </a:rPr>
              <a:t>问题就是主题，主题就是课题</a:t>
            </a:r>
            <a:endParaRPr lang="zh-CN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为了切实落实工作室的指导思想，使工作室的任务更明确、行动更有方向，也为了更好地提高物理课堂教学艺术和教学效果，对学生学习物理的态度、习惯、方法、积极性、主观能动性、学习目的、以及学生渴望的物理课堂、最喜欢的授课方式、最欢迎的老师等方面作了全面的问卷调查。</a:t>
            </a:r>
            <a:endParaRPr lang="zh-CN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</a:t>
            </a:r>
            <a:r>
              <a:rPr lang="zh-CN" altLang="zh-CN" b="1" dirty="0" smtClean="0"/>
              <a:t>网址：</a:t>
            </a:r>
            <a:r>
              <a:rPr lang="en-US" altLang="zh-CN" b="1" u="sng" dirty="0" smtClean="0">
                <a:hlinkClick r:id="rId1"/>
              </a:rPr>
              <a:t>https://www.wjx.cn/report/23230044.aspx</a:t>
            </a:r>
            <a:endParaRPr lang="zh-CN" altLang="zh-CN" dirty="0" smtClean="0"/>
          </a:p>
          <a:p>
            <a:pPr marL="0" indent="0">
              <a:buNone/>
            </a:pP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415" y="165608"/>
            <a:ext cx="8229600" cy="1143000"/>
          </a:xfrm>
        </p:spPr>
        <p:txBody>
          <a:bodyPr/>
          <a:p>
            <a:pPr algn="ctr"/>
            <a:r>
              <a:rPr lang="zh-CN" altLang="en-US" sz="4000" dirty="0">
                <a:solidFill>
                  <a:schemeClr val="accent4"/>
                </a:solidFill>
                <a:latin typeface="Myanmar Text" panose="020B0502040204020203" charset="0"/>
                <a:ea typeface="Yu Gothic UI Semibold" panose="020B0700000000000000" charset="-128"/>
                <a:sym typeface="+mn-ea"/>
              </a:rPr>
              <a:t>二、阳光路上</a:t>
            </a:r>
            <a:endParaRPr lang="zh-CN" altLang="en-US" sz="4000" dirty="0">
              <a:solidFill>
                <a:schemeClr val="accent4"/>
              </a:solidFill>
              <a:latin typeface="Myanmar Text" panose="020B0502040204020203" charset="0"/>
              <a:ea typeface="Yu Gothic UI Semibold" panose="020B0700000000000000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170" y="1309370"/>
            <a:ext cx="8442960" cy="5256530"/>
          </a:xfrm>
        </p:spPr>
        <p:txBody>
          <a:bodyPr/>
          <a:p>
            <a:pPr marL="0" indent="0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2、勤思、擅悟、多研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52120" y="2233930"/>
            <a:ext cx="8239760" cy="4331970"/>
          </a:xfrm>
          <a:prstGeom prst="rect">
            <a:avLst/>
          </a:prstGeom>
        </p:spPr>
        <p:txBody>
          <a:bodyPr vert="horz">
            <a:normAutofit fontScale="7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hlinkClick r:id="rId1" action="ppaction://hlinkfile"/>
              </a:rPr>
              <a:t>有所思才能有所悟，有所悟才能有所研，有所研才能有所获。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2018</a:t>
            </a:r>
            <a:r>
              <a:rPr lang="zh-CN" altLang="zh-CN" dirty="0" smtClean="0">
                <a:latin typeface="+mn-ea"/>
              </a:rPr>
              <a:t>年</a:t>
            </a:r>
            <a:r>
              <a:rPr lang="en-US" altLang="zh-CN" dirty="0" smtClean="0">
                <a:latin typeface="+mn-ea"/>
              </a:rPr>
              <a:t>9</a:t>
            </a:r>
            <a:r>
              <a:rPr lang="zh-CN" altLang="zh-CN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28</a:t>
            </a:r>
            <a:r>
              <a:rPr lang="zh-CN" altLang="zh-CN" dirty="0" smtClean="0">
                <a:latin typeface="+mn-ea"/>
              </a:rPr>
              <a:t>日</a:t>
            </a:r>
            <a:r>
              <a:rPr lang="zh-CN" altLang="zh-CN" dirty="0" smtClean="0"/>
              <a:t>，聘请物理名师作经验介绍，并邀请县教研室领导及学区领导作指导。培训交流共话教研，经验分享同促发展</a:t>
            </a:r>
            <a:r>
              <a:rPr lang="en-US" altLang="zh-CN" dirty="0" smtClean="0"/>
              <a:t>----</a:t>
            </a:r>
            <a:r>
              <a:rPr lang="zh-CN" altLang="zh-CN" dirty="0" smtClean="0"/>
              <a:t>汉昌学区物理名师工作室教学研讨活动</a:t>
            </a:r>
            <a:endParaRPr lang="zh-CN" altLang="zh-CN" b="1" dirty="0" smtClean="0"/>
          </a:p>
          <a:p>
            <a:pPr marL="0" indent="0">
              <a:buNone/>
            </a:pPr>
            <a:endParaRPr lang="zh-CN" altLang="zh-CN" b="1" dirty="0" smtClean="0"/>
          </a:p>
          <a:p>
            <a:pPr marL="0" indent="0">
              <a:buNone/>
            </a:pPr>
            <a:r>
              <a:rPr lang="en-US" altLang="zh-CN" u="sng" dirty="0" smtClean="0">
                <a:hlinkClick r:id="rId2"/>
              </a:rPr>
              <a:t>https://www.meipian.cn/1mruomo2?share_depth=1&amp;user_id=ohbsluCv19qzbZCJVpruC-54q0r8&amp;share_user_mpuuid=bf3e8bb39f23a3695ac578e578a46849&amp;first_share_uid=39661907&amp;from=groupmessage</a:t>
            </a:r>
            <a:endParaRPr lang="en-US" altLang="zh-CN" u="sng" dirty="0" smtClean="0">
              <a:hlinkClick r:id="rId2"/>
            </a:endParaRPr>
          </a:p>
          <a:p>
            <a:pPr marL="0" indent="0">
              <a:buNone/>
            </a:pPr>
            <a:endParaRPr lang="en-US" altLang="zh-CN" u="sng" dirty="0" smtClean="0">
              <a:hlinkClick r:id="rId2"/>
            </a:endParaRPr>
          </a:p>
          <a:p>
            <a:pPr marL="0" indent="0">
              <a:buNone/>
            </a:pPr>
            <a:r>
              <a:rPr lang="zh-CN" altLang="zh-CN" dirty="0" smtClean="0">
                <a:hlinkClick r:id="rId3" action="ppaction://hlinkfile"/>
              </a:rPr>
              <a:t>https://moment.rednet.cn/rednetcms/news/20180929/1432898.html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52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二、阳光路上</a:t>
            </a:r>
            <a:endParaRPr lang="zh-CN" altLang="zh-CN" sz="36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829945" y="1459230"/>
            <a:ext cx="7779385" cy="275971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3、教师成长关键在于内心的需求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2018年11月13日启明中学与长沙市博才实验中学两校举行了同课异构的活动。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hlinkClick r:id="rId1" action="ppaction://hlinkfile"/>
              </a:rPr>
              <a:t>https://www.meipian.cn/1qj8o278?share_from=self&amp;v=4.7.1&amp;share_user_mpuuid=bf3e8bb39f23a3695ac578e578a46849&amp;utm_source=singlemessage&amp;from=groupmessage&amp;user_id=39661907&amp;uuid=974a5f9be50d2e9e580b41fb77fe72c7&amp;utm_medium=meipian_android</a:t>
            </a:r>
            <a:endParaRPr lang="zh-CN" altLang="en-US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 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hlinkClick r:id="rId2" action="ppaction://hlinkfile"/>
              </a:rPr>
              <a:t>同课异构活动心得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hlinkClick r:id="rId3" action="ppaction://hlinkfile"/>
            </a:endParaRPr>
          </a:p>
          <a:p>
            <a:pPr marL="0" indent="0">
              <a:buNone/>
            </a:pP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hlinkClick r:id="rId3" action="ppaction://hlinkfile"/>
            </a:endParaRPr>
          </a:p>
          <a:p>
            <a:pPr marL="0" algn="l">
              <a:buNone/>
            </a:pP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hlinkClick r:id="rId3" action="ppaction://hlinkfil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4565" y="4425950"/>
            <a:ext cx="749871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</a:t>
            </a: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月青年教师教学比武活动</a:t>
            </a: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4" action="ppaction://hlinkfile"/>
              </a:rPr>
              <a:t>https://www.meipian.cn/1s4r7g7z?share_from=self&amp;v=4.7.2&amp;share_user_mpuuid=bf3e8bb39f23a3695ac578e578a46849&amp;utm_source=singlemessage&amp;from=singlemessage&amp;user_id=39661907&amp;uuid=974a5f9be50d2e9e580b41fb77fe72c7&amp;utm_medium=meipian_android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970" y="481203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三、美丽的心情</a:t>
            </a:r>
            <a:endParaRPr lang="zh-CN" altLang="en-US" sz="4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24020"/>
          </a:xfrm>
        </p:spPr>
        <p:txBody>
          <a:bodyPr/>
          <a:p>
            <a:pPr marL="0" indent="0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1、辐射、引领展风采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         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2、团结、协作结硕果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>
              <a:buNone/>
            </a:pP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0" indent="0" algn="l"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3、务实、奋进创佳绩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4" name="图片 3" descr="名师工作室牌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0" y="2084070"/>
            <a:ext cx="1382395" cy="935990"/>
          </a:xfrm>
          <a:prstGeom prst="rect">
            <a:avLst/>
          </a:prstGeom>
        </p:spPr>
      </p:pic>
      <p:pic>
        <p:nvPicPr>
          <p:cNvPr id="5" name="图片 4" descr="名师工作室牌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0" y="3272155"/>
            <a:ext cx="1397635" cy="946150"/>
          </a:xfrm>
          <a:prstGeom prst="rect">
            <a:avLst/>
          </a:prstGeom>
        </p:spPr>
      </p:pic>
      <p:pic>
        <p:nvPicPr>
          <p:cNvPr id="6" name="图片 5" descr="名师工作室牌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30" y="4503420"/>
            <a:ext cx="143065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55753"/>
            <a:ext cx="8229600" cy="1143000"/>
          </a:xfrm>
        </p:spPr>
        <p:txBody>
          <a:bodyPr/>
          <a:p>
            <a:pPr algn="ctr"/>
            <a:r>
              <a:rPr lang="zh-CN" altLang="en-US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美丽的心情</a:t>
            </a:r>
            <a:endParaRPr lang="zh-CN" altLang="en-US" sz="4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内容占位符 5" descr="集体备课证书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520" y="1525905"/>
            <a:ext cx="7491095" cy="5136515"/>
          </a:xfrm>
          <a:prstGeom prst="rect">
            <a:avLst/>
          </a:prstGeom>
        </p:spPr>
      </p:pic>
      <p:pic>
        <p:nvPicPr>
          <p:cNvPr id="8" name="图片 7" descr="陈晖的微课证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388745"/>
            <a:ext cx="6537960" cy="4902835"/>
          </a:xfrm>
          <a:prstGeom prst="rect">
            <a:avLst/>
          </a:prstGeom>
        </p:spPr>
      </p:pic>
      <p:pic>
        <p:nvPicPr>
          <p:cNvPr id="9" name="图片 8" descr="陈晖结业证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1388745"/>
            <a:ext cx="7573010" cy="5547995"/>
          </a:xfrm>
          <a:prstGeom prst="rect">
            <a:avLst/>
          </a:prstGeom>
        </p:spPr>
      </p:pic>
      <p:pic>
        <p:nvPicPr>
          <p:cNvPr id="10" name="图片 9" descr="陈晖论文证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" y="1587500"/>
            <a:ext cx="6412865" cy="4518025"/>
          </a:xfrm>
          <a:prstGeom prst="rect">
            <a:avLst/>
          </a:prstGeom>
        </p:spPr>
      </p:pic>
      <p:pic>
        <p:nvPicPr>
          <p:cNvPr id="3" name="图片 2" descr="陈晖的优质微讲课证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" y="1456055"/>
            <a:ext cx="6898640" cy="5173980"/>
          </a:xfrm>
          <a:prstGeom prst="rect">
            <a:avLst/>
          </a:prstGeom>
        </p:spPr>
      </p:pic>
      <p:pic>
        <p:nvPicPr>
          <p:cNvPr id="4" name="图片 3" descr="曾从军教学竞赛证书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" y="1456055"/>
            <a:ext cx="6536690" cy="4902835"/>
          </a:xfrm>
          <a:prstGeom prst="rect">
            <a:avLst/>
          </a:prstGeom>
        </p:spPr>
      </p:pic>
      <p:pic>
        <p:nvPicPr>
          <p:cNvPr id="5" name="图片 4" descr="陈晖送教下乡活动证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10" y="1202055"/>
            <a:ext cx="7214235" cy="5410835"/>
          </a:xfrm>
          <a:prstGeom prst="rect">
            <a:avLst/>
          </a:prstGeom>
        </p:spPr>
      </p:pic>
      <p:pic>
        <p:nvPicPr>
          <p:cNvPr id="12" name="图片 11" descr="许清清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86890" y="558800"/>
            <a:ext cx="4913630" cy="6551295"/>
          </a:xfrm>
          <a:prstGeom prst="rect">
            <a:avLst/>
          </a:prstGeom>
        </p:spPr>
      </p:pic>
      <p:pic>
        <p:nvPicPr>
          <p:cNvPr id="13" name="图片 12" descr="胡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1092835"/>
            <a:ext cx="6637655" cy="5198745"/>
          </a:xfrm>
          <a:prstGeom prst="rect">
            <a:avLst/>
          </a:prstGeom>
        </p:spPr>
      </p:pic>
      <p:pic>
        <p:nvPicPr>
          <p:cNvPr id="7" name="图片 6" descr="钟争光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3645" y="1198245"/>
            <a:ext cx="5745480" cy="5160645"/>
          </a:xfrm>
          <a:prstGeom prst="rect">
            <a:avLst/>
          </a:prstGeom>
        </p:spPr>
      </p:pic>
      <p:pic>
        <p:nvPicPr>
          <p:cNvPr id="11" name="图片 10" descr="李正林的实验改进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3645" y="1586865"/>
            <a:ext cx="6158865" cy="4348480"/>
          </a:xfrm>
          <a:prstGeom prst="rect">
            <a:avLst/>
          </a:prstGeom>
        </p:spPr>
      </p:pic>
      <p:pic>
        <p:nvPicPr>
          <p:cNvPr id="14" name="图片 13" descr="曾从军的比武课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050" y="1794510"/>
            <a:ext cx="6738620" cy="44970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685" y="1406525"/>
            <a:ext cx="8229600" cy="494411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1、困感：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①、教师工作变更：教师的调动、教师岗位的调整等给工作室带来不稳定因素；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②、教师工作量：工作室的成员基本上工作在教学第一线且大多都为学校的中坚力量，教学课时为12课时/周，还担任班主任、教导主任等有的还担任学校副校长、工会主席等行政职务，存在教研工作与教学时间严重相冲突的矛盾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③教师的待遇：现实中的情况是，工作量过多过重，而多出的工作量没有得到重视和应有的补偿，在评优评先晋级等问题上没有得到充分的肯定。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拟解决方案：学区与学校对接，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①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切实减轻工作室成员的教学负担；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②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将工作室成员的工作纳入学校工作量。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③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希望有更多年轻有经验的物理教师加入本工作室。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57200" y="7353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四、光荣与梦想</a:t>
            </a:r>
            <a:endParaRPr lang="zh-CN" altLang="en-US" sz="4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380"/>
            <a:ext cx="8524875" cy="5572760"/>
          </a:xfrm>
        </p:spPr>
        <p:txBody>
          <a:bodyPr>
            <a:normAutofit fontScale="90000"/>
          </a:bodyPr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2、计划及安排：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①、完善工作室网页的制作，尤其是师生互动这一版块。目的：提供学生课后网上学习的平台，提供与学生课后网上交流的机会。达到学生能自主完成网上学习，以及师生能在网上互动。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②、进一步完善工作室人员机构 ，完善和健全工作室的制度，重新调整工作室的人员，根据各名师的特长及优势重新分配工作任务，做到人人有事做，事事有人做。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③、将研修主题细化，做到可操作性强 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、目标与任务：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1、每位学员每期至少提供一堂优质示范课；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2、每位学员每期至少撰写一篇论文；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3、每位学员每期至少上交一篇完整详细的教学设计及一个课件；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4、三年内汇编一本工作室成员论文、教学设计、教学反思、教学案例集；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5、三年内培养出一定数量的骨干教师、学科带头人。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6、每个成员制订出三年的成长计划、确定短期和中期的目标。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57200" y="73660"/>
            <a:ext cx="8229600" cy="106172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四、光荣与梦想</a:t>
            </a:r>
            <a:endParaRPr lang="zh-CN" altLang="en-US" sz="4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2340</Words>
  <Application>WPS 演示</Application>
  <PresentationFormat>全屏显示(4:3)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Wingdings 2</vt:lpstr>
      <vt:lpstr>Myanmar Text</vt:lpstr>
      <vt:lpstr>Yu Gothic UI Semibold</vt:lpstr>
      <vt:lpstr>Calibri</vt:lpstr>
      <vt:lpstr>Constantia</vt:lpstr>
      <vt:lpstr>隶书</vt:lpstr>
      <vt:lpstr>微软雅黑</vt:lpstr>
      <vt:lpstr>Arial Unicode MS</vt:lpstr>
      <vt:lpstr>Wingdings</vt:lpstr>
      <vt:lpstr>流畅</vt:lpstr>
      <vt:lpstr> 物理名师工作室工作汇报</vt:lpstr>
      <vt:lpstr>一、春天的芭蕾</vt:lpstr>
      <vt:lpstr>二、阳光路上 </vt:lpstr>
      <vt:lpstr>二、阳光路上</vt:lpstr>
      <vt:lpstr>二、阳光路上</vt:lpstr>
      <vt:lpstr>三、美丽的心情</vt:lpstr>
      <vt:lpstr>美丽的心情</vt:lpstr>
      <vt:lpstr>PowerPoint 演示文稿</vt:lpstr>
      <vt:lpstr>PowerPoint 演示文稿</vt:lpstr>
      <vt:lpstr>四、光荣与梦想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48</cp:revision>
  <dcterms:created xsi:type="dcterms:W3CDTF">2018-12-12T11:30:00Z</dcterms:created>
  <dcterms:modified xsi:type="dcterms:W3CDTF">2018-12-31T14:57:23Z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2052-11.1.0.8214</vt:lpwstr>
  </property>
</Properties>
</file>